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9778" y="3847760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A Robotics Innovation Project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618EC7-F44C-39E4-F46E-D9FF522CB942}"/>
              </a:ext>
            </a:extLst>
          </p:cNvPr>
          <p:cNvSpPr txBox="1">
            <a:spLocks/>
          </p:cNvSpPr>
          <p:nvPr/>
        </p:nvSpPr>
        <p:spPr>
          <a:xfrm>
            <a:off x="2672556" y="2472686"/>
            <a:ext cx="6858000" cy="1259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Arduino Line Follower Car with L298N Motor Driver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244" y="2249487"/>
            <a:ext cx="4191381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/>
              <a:t>What is it?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A line-following robot that uses sensors to detect and follow a path.</a:t>
            </a:r>
          </a:p>
          <a:p>
            <a:pPr>
              <a:lnSpc>
                <a:spcPct val="110000"/>
              </a:lnSpc>
            </a:pPr>
            <a:endParaRPr lang="en-US" sz="1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b="1" dirty="0">
                <a:latin typeface="+mj-lt"/>
              </a:rPr>
              <a:t>Purpose:</a:t>
            </a:r>
            <a:endParaRPr lang="en-US" altLang="en-US" sz="1600" dirty="0"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600" dirty="0">
                <a:latin typeface="+mj-lt"/>
              </a:rPr>
              <a:t>Automate movement for tasks like transportation or logistics in robotics.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sz="1600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b="1" dirty="0">
                <a:latin typeface="+mj-lt"/>
              </a:rPr>
              <a:t>Objective:</a:t>
            </a:r>
            <a:br>
              <a:rPr lang="en-US" altLang="en-US" sz="1600" dirty="0">
                <a:latin typeface="+mj-lt"/>
              </a:rPr>
            </a:br>
            <a:r>
              <a:rPr lang="en-US" altLang="en-US" sz="1600" dirty="0">
                <a:latin typeface="+mj-lt"/>
              </a:rPr>
              <a:t>Showcase an affordable and functional robotics solution using Arduino. 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585283-CDFA-B1E9-EBDE-1C33C92AB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360" y="1075584"/>
            <a:ext cx="3868068" cy="83894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8542C33-3690-64BF-3F88-1358F1FD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444" y="-653380"/>
            <a:ext cx="2297112" cy="44828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AE4D-0BAA-C315-BB56-B6D2E9D2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444" y="94643"/>
            <a:ext cx="2297112" cy="44828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0693A-655B-9498-4D86-3C16F87DC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List of Materials:</a:t>
            </a:r>
            <a:endParaRPr lang="en-US" dirty="0"/>
          </a:p>
          <a:p>
            <a:r>
              <a:rPr lang="en-US" dirty="0"/>
              <a:t>Arduino Uno</a:t>
            </a:r>
          </a:p>
          <a:p>
            <a:r>
              <a:rPr lang="en-US" dirty="0"/>
              <a:t>L298N Motor Driver</a:t>
            </a:r>
          </a:p>
          <a:p>
            <a:r>
              <a:rPr lang="en-US" dirty="0"/>
              <a:t>4 DC Motors and Wheels</a:t>
            </a:r>
          </a:p>
          <a:p>
            <a:r>
              <a:rPr lang="en-US" dirty="0"/>
              <a:t>IR Sensors (2)</a:t>
            </a:r>
          </a:p>
          <a:p>
            <a:r>
              <a:rPr lang="en-US" dirty="0"/>
              <a:t>Chassis</a:t>
            </a:r>
          </a:p>
          <a:p>
            <a:r>
              <a:rPr lang="en-US" dirty="0"/>
              <a:t>12V Battery Pack</a:t>
            </a:r>
          </a:p>
          <a:p>
            <a:r>
              <a:rPr lang="en-US" dirty="0"/>
              <a:t>Jumper Wires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E5D8F-DF50-0416-43EC-18B4F032A2CC}"/>
              </a:ext>
            </a:extLst>
          </p:cNvPr>
          <p:cNvSpPr txBox="1"/>
          <p:nvPr/>
        </p:nvSpPr>
        <p:spPr>
          <a:xfrm>
            <a:off x="4947444" y="-653142"/>
            <a:ext cx="209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1955930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0B792-F01D-3344-6F37-4168EB69C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475" y="1658143"/>
            <a:ext cx="9905999" cy="35417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Diagram &amp; </a:t>
            </a:r>
            <a:r>
              <a:rPr lang="en-US" dirty="0" err="1"/>
              <a:t>connentions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Arduino connected to L298N motor driver.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L298N connected to motors and sensors.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Highlight important pins: ENA/ENB, IN1-IN4, and sensor outputs.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9F1DC-33F0-C9CB-51A5-AD24B5F5B0D5}"/>
              </a:ext>
            </a:extLst>
          </p:cNvPr>
          <p:cNvSpPr txBox="1"/>
          <p:nvPr/>
        </p:nvSpPr>
        <p:spPr>
          <a:xfrm>
            <a:off x="4945855" y="0"/>
            <a:ext cx="209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Circuit Diagram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379E6A-47E5-DF8F-FE3C-ADCBC497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855" y="-732672"/>
            <a:ext cx="2297112" cy="44828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Components</a:t>
            </a:r>
          </a:p>
        </p:txBody>
      </p:sp>
      <p:pic>
        <p:nvPicPr>
          <p:cNvPr id="10" name="Picture 9" descr="A diagram of a circuit board&#10;&#10;Description automatically generated">
            <a:extLst>
              <a:ext uri="{FF2B5EF4-FFF2-40B4-BE49-F238E27FC236}">
                <a16:creationId xmlns:a16="http://schemas.microsoft.com/office/drawing/2014/main" id="{D1636F1C-521E-8ACA-DBC9-4A41B4CF3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49" y="3429000"/>
            <a:ext cx="3592286" cy="32330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6756FCD-05EE-B720-40D9-6CFE4E5E26B9}"/>
              </a:ext>
            </a:extLst>
          </p:cNvPr>
          <p:cNvSpPr txBox="1">
            <a:spLocks/>
          </p:cNvSpPr>
          <p:nvPr/>
        </p:nvSpPr>
        <p:spPr>
          <a:xfrm>
            <a:off x="4252686" y="-1419721"/>
            <a:ext cx="3498961" cy="4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Working Mechanism</a:t>
            </a:r>
          </a:p>
        </p:txBody>
      </p:sp>
    </p:spTree>
    <p:extLst>
      <p:ext uri="{BB962C8B-B14F-4D97-AF65-F5344CB8AC3E}">
        <p14:creationId xmlns:p14="http://schemas.microsoft.com/office/powerpoint/2010/main" val="310399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1F5C-3EF7-FBFA-9FC4-7A7854B7E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355" y="869909"/>
            <a:ext cx="9628188" cy="3323999"/>
          </a:xfrm>
        </p:spPr>
        <p:txBody>
          <a:bodyPr/>
          <a:lstStyle/>
          <a:p>
            <a:r>
              <a:rPr lang="en-US" b="1" dirty="0"/>
              <a:t>Working Mechanism</a:t>
            </a:r>
          </a:p>
          <a:p>
            <a:pPr>
              <a:buFont typeface="+mj-lt"/>
              <a:buAutoNum type="arabicPeriod"/>
            </a:pPr>
            <a:r>
              <a:rPr lang="en-US" dirty="0"/>
              <a:t>IR sensors detect the black line.</a:t>
            </a:r>
          </a:p>
          <a:p>
            <a:pPr>
              <a:buFont typeface="+mj-lt"/>
              <a:buAutoNum type="arabicPeriod"/>
            </a:pPr>
            <a:r>
              <a:rPr lang="en-US" dirty="0"/>
              <a:t>Arduino processes the sensor data.</a:t>
            </a:r>
          </a:p>
          <a:p>
            <a:pPr>
              <a:buFont typeface="+mj-lt"/>
              <a:buAutoNum type="arabicPeriod"/>
            </a:pPr>
            <a:r>
              <a:rPr lang="en-US" dirty="0"/>
              <a:t>Motor driver controls motor speed and direction.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Car adjusts itself to stay on the line.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9B715-E54D-6467-2AC3-88F14C4F5E28}"/>
              </a:ext>
            </a:extLst>
          </p:cNvPr>
          <p:cNvSpPr txBox="1"/>
          <p:nvPr/>
        </p:nvSpPr>
        <p:spPr>
          <a:xfrm>
            <a:off x="5045790" y="-754743"/>
            <a:ext cx="209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Circuit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439C4C-999C-B817-4607-6AD2F91BD7E1}"/>
              </a:ext>
            </a:extLst>
          </p:cNvPr>
          <p:cNvSpPr txBox="1">
            <a:spLocks/>
          </p:cNvSpPr>
          <p:nvPr/>
        </p:nvSpPr>
        <p:spPr>
          <a:xfrm>
            <a:off x="4513942" y="87086"/>
            <a:ext cx="3498961" cy="4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Working Mechanism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AC33A7-2CFA-BFCF-EE79-29BE3398AE4B}"/>
              </a:ext>
            </a:extLst>
          </p:cNvPr>
          <p:cNvSpPr txBox="1">
            <a:spLocks/>
          </p:cNvSpPr>
          <p:nvPr/>
        </p:nvSpPr>
        <p:spPr>
          <a:xfrm>
            <a:off x="4603320" y="-1146154"/>
            <a:ext cx="2982179" cy="4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Challenges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2713771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49F4-B2D7-7DD8-A28D-E9E6E2964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24075"/>
            <a:ext cx="9905999" cy="3541714"/>
          </a:xfrm>
        </p:spPr>
        <p:txBody>
          <a:bodyPr/>
          <a:lstStyle/>
          <a:p>
            <a:r>
              <a:rPr lang="en-US" sz="3200" b="1" dirty="0"/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Calibration of sensors on different surfaces.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Balancing motor speeds for smooth movement.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 management with the battery pack.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60ABF5-4D7B-7558-3ABC-4B7DA89D0FB7}"/>
              </a:ext>
            </a:extLst>
          </p:cNvPr>
          <p:cNvSpPr txBox="1">
            <a:spLocks/>
          </p:cNvSpPr>
          <p:nvPr/>
        </p:nvSpPr>
        <p:spPr>
          <a:xfrm>
            <a:off x="4513942" y="-595086"/>
            <a:ext cx="3498961" cy="4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Working Mechanism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7518B1-1D0E-5A10-A691-A74DF2054EA2}"/>
              </a:ext>
            </a:extLst>
          </p:cNvPr>
          <p:cNvSpPr txBox="1">
            <a:spLocks/>
          </p:cNvSpPr>
          <p:nvPr/>
        </p:nvSpPr>
        <p:spPr>
          <a:xfrm>
            <a:off x="4604909" y="63164"/>
            <a:ext cx="2982179" cy="4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Challenges &amp;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B89CA-8AB5-0300-8E44-1CAD43C539DB}"/>
              </a:ext>
            </a:extLst>
          </p:cNvPr>
          <p:cNvSpPr txBox="1"/>
          <p:nvPr/>
        </p:nvSpPr>
        <p:spPr>
          <a:xfrm>
            <a:off x="1267173" y="3918043"/>
            <a:ext cx="57066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Outcomes: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Successfully followed the line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Smooth turns on </a:t>
            </a:r>
            <a:r>
              <a:rPr lang="en-US" sz="2800" dirty="0" err="1"/>
              <a:t>curves.Maintained</a:t>
            </a:r>
            <a:r>
              <a:rPr lang="en-US" sz="28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stability on straight paths.</a:t>
            </a:r>
          </a:p>
        </p:txBody>
      </p:sp>
    </p:spTree>
    <p:extLst>
      <p:ext uri="{BB962C8B-B14F-4D97-AF65-F5344CB8AC3E}">
        <p14:creationId xmlns:p14="http://schemas.microsoft.com/office/powerpoint/2010/main" val="3962146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B8F8-6C71-5246-4235-6B213521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Thank You</a:t>
            </a:r>
            <a:br>
              <a:rPr lang="en-US" b="1" dirty="0"/>
            </a:b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"Thank you for your attention!"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785C31-7206-4702-5EE4-C96AA1CBB52E}"/>
              </a:ext>
            </a:extLst>
          </p:cNvPr>
          <p:cNvSpPr txBox="1">
            <a:spLocks/>
          </p:cNvSpPr>
          <p:nvPr/>
        </p:nvSpPr>
        <p:spPr>
          <a:xfrm>
            <a:off x="4604910" y="-589978"/>
            <a:ext cx="2982179" cy="4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Challenges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106787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BD0C-4642-F4AF-6C7D-F5625054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CCB4-0C3A-34A1-275C-7C426C7DE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92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56</TotalTime>
  <Words>223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PowerPoint Presentation</vt:lpstr>
      <vt:lpstr>Components</vt:lpstr>
      <vt:lpstr>Components</vt:lpstr>
      <vt:lpstr>Components</vt:lpstr>
      <vt:lpstr>PowerPoint Presentation</vt:lpstr>
      <vt:lpstr>PowerPoint Presentation</vt:lpstr>
      <vt:lpstr>Thank You "Thank you for your attention!"</vt:lpstr>
      <vt:lpstr>Names: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Joseph George</cp:lastModifiedBy>
  <cp:revision>1</cp:revision>
  <dcterms:created xsi:type="dcterms:W3CDTF">2024-11-29T18:32:31Z</dcterms:created>
  <dcterms:modified xsi:type="dcterms:W3CDTF">2024-11-29T19:28:36Z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